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0" r:id="rId4"/>
    <p:sldId id="258" r:id="rId5"/>
    <p:sldId id="259" r:id="rId6"/>
    <p:sldId id="266" r:id="rId7"/>
    <p:sldId id="268" r:id="rId8"/>
    <p:sldId id="267" r:id="rId9"/>
    <p:sldId id="261" r:id="rId10"/>
    <p:sldId id="262" r:id="rId11"/>
    <p:sldId id="265" r:id="rId12"/>
    <p:sldId id="263" r:id="rId13"/>
    <p:sldId id="264" r:id="rId14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4"/>
    <p:restoredTop sz="94802"/>
  </p:normalViewPr>
  <p:slideViewPr>
    <p:cSldViewPr snapToGrid="0">
      <p:cViewPr varScale="1">
        <p:scale>
          <a:sx n="157" d="100"/>
          <a:sy n="157" d="100"/>
        </p:scale>
        <p:origin x="77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D6B815-C07F-2945-897E-B5C756CAC3C6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2C71C795-0308-0141-85FF-2C24516C57B9}">
      <dgm:prSet phldrT="[Текст]"/>
      <dgm:spPr/>
      <dgm:t>
        <a:bodyPr/>
        <a:lstStyle/>
        <a:p>
          <a:r>
            <a:rPr lang="ru-RU" dirty="0"/>
            <a:t>Получение изображения с камеры</a:t>
          </a:r>
        </a:p>
      </dgm:t>
    </dgm:pt>
    <dgm:pt modelId="{C5D31BC2-E3A5-B047-B6A9-C44AF6FD199E}" type="parTrans" cxnId="{225EC6E7-B0C8-FF42-843D-577F8AD71B9E}">
      <dgm:prSet/>
      <dgm:spPr/>
      <dgm:t>
        <a:bodyPr/>
        <a:lstStyle/>
        <a:p>
          <a:endParaRPr lang="ru-RU"/>
        </a:p>
      </dgm:t>
    </dgm:pt>
    <dgm:pt modelId="{FA80754F-E00F-1447-A309-870C3E543D5E}" type="sibTrans" cxnId="{225EC6E7-B0C8-FF42-843D-577F8AD71B9E}">
      <dgm:prSet/>
      <dgm:spPr/>
      <dgm:t>
        <a:bodyPr/>
        <a:lstStyle/>
        <a:p>
          <a:endParaRPr lang="ru-RU"/>
        </a:p>
      </dgm:t>
    </dgm:pt>
    <dgm:pt modelId="{C1C0E988-8DE0-2641-98BB-2BA29396FBBC}">
      <dgm:prSet phldrT="[Текст]"/>
      <dgm:spPr/>
      <dgm:t>
        <a:bodyPr/>
        <a:lstStyle/>
        <a:p>
          <a:r>
            <a:rPr lang="ru-RU" dirty="0"/>
            <a:t>Определение руки</a:t>
          </a:r>
        </a:p>
      </dgm:t>
    </dgm:pt>
    <dgm:pt modelId="{1A1F2122-8A07-C340-8044-CCD447351FEA}" type="parTrans" cxnId="{5A468516-9724-4249-9DE8-A677EB2A111D}">
      <dgm:prSet/>
      <dgm:spPr/>
      <dgm:t>
        <a:bodyPr/>
        <a:lstStyle/>
        <a:p>
          <a:endParaRPr lang="ru-RU"/>
        </a:p>
      </dgm:t>
    </dgm:pt>
    <dgm:pt modelId="{5F0BFF41-4DED-734D-94E8-6DE106207424}" type="sibTrans" cxnId="{5A468516-9724-4249-9DE8-A677EB2A111D}">
      <dgm:prSet/>
      <dgm:spPr/>
      <dgm:t>
        <a:bodyPr/>
        <a:lstStyle/>
        <a:p>
          <a:endParaRPr lang="ru-RU"/>
        </a:p>
      </dgm:t>
    </dgm:pt>
    <dgm:pt modelId="{202A2315-AAA4-F44D-B250-61FC6FD6B588}">
      <dgm:prSet/>
      <dgm:spPr/>
      <dgm:t>
        <a:bodyPr/>
        <a:lstStyle/>
        <a:p>
          <a:r>
            <a:rPr lang="ru-RU" dirty="0"/>
            <a:t>Определение продукта </a:t>
          </a:r>
        </a:p>
      </dgm:t>
    </dgm:pt>
    <dgm:pt modelId="{79227001-EF9D-0E40-B824-5D267638C382}" type="parTrans" cxnId="{775A1D55-A08F-6D4B-A661-8423143E90FF}">
      <dgm:prSet/>
      <dgm:spPr/>
      <dgm:t>
        <a:bodyPr/>
        <a:lstStyle/>
        <a:p>
          <a:endParaRPr lang="ru-RU"/>
        </a:p>
      </dgm:t>
    </dgm:pt>
    <dgm:pt modelId="{5C80162E-E86C-BB42-BB93-A9C1E5E44412}" type="sibTrans" cxnId="{775A1D55-A08F-6D4B-A661-8423143E90FF}">
      <dgm:prSet/>
      <dgm:spPr/>
      <dgm:t>
        <a:bodyPr/>
        <a:lstStyle/>
        <a:p>
          <a:endParaRPr lang="ru-RU"/>
        </a:p>
      </dgm:t>
    </dgm:pt>
    <dgm:pt modelId="{4AA29BDD-724D-9142-AA58-BCECA3645067}">
      <dgm:prSet/>
      <dgm:spPr/>
      <dgm:t>
        <a:bodyPr/>
        <a:lstStyle/>
        <a:p>
          <a:r>
            <a:rPr lang="ru-RU" dirty="0"/>
            <a:t>Отображение продукта на экране</a:t>
          </a:r>
        </a:p>
      </dgm:t>
    </dgm:pt>
    <dgm:pt modelId="{BE963064-375A-7C4C-A9F8-B209977E0BBB}" type="parTrans" cxnId="{1AE8C35F-C727-0B45-926E-A0AECE3F30B0}">
      <dgm:prSet/>
      <dgm:spPr/>
      <dgm:t>
        <a:bodyPr/>
        <a:lstStyle/>
        <a:p>
          <a:endParaRPr lang="ru-RU"/>
        </a:p>
      </dgm:t>
    </dgm:pt>
    <dgm:pt modelId="{A9FD8744-DFCC-D54A-A36A-D8B1099C4BB9}" type="sibTrans" cxnId="{1AE8C35F-C727-0B45-926E-A0AECE3F30B0}">
      <dgm:prSet/>
      <dgm:spPr/>
      <dgm:t>
        <a:bodyPr/>
        <a:lstStyle/>
        <a:p>
          <a:endParaRPr lang="ru-RU"/>
        </a:p>
      </dgm:t>
    </dgm:pt>
    <dgm:pt modelId="{6BB4FC7E-B3F2-5A40-9CB0-DC5CDF4E322C}" type="pres">
      <dgm:prSet presAssocID="{ABD6B815-C07F-2945-897E-B5C756CAC3C6}" presName="Name0" presStyleCnt="0">
        <dgm:presLayoutVars>
          <dgm:dir/>
          <dgm:animLvl val="lvl"/>
          <dgm:resizeHandles val="exact"/>
        </dgm:presLayoutVars>
      </dgm:prSet>
      <dgm:spPr/>
    </dgm:pt>
    <dgm:pt modelId="{7719BEAB-7120-FB4D-ADEE-0911FD3A0105}" type="pres">
      <dgm:prSet presAssocID="{2C71C795-0308-0141-85FF-2C24516C57B9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549595F-03AC-0F48-B015-98150F48C69D}" type="pres">
      <dgm:prSet presAssocID="{FA80754F-E00F-1447-A309-870C3E543D5E}" presName="parTxOnlySpace" presStyleCnt="0"/>
      <dgm:spPr/>
    </dgm:pt>
    <dgm:pt modelId="{EF503688-F43F-FB40-B699-59D9BBDD5709}" type="pres">
      <dgm:prSet presAssocID="{C1C0E988-8DE0-2641-98BB-2BA29396FBBC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D24055D-3D02-C049-88D5-855421F742DB}" type="pres">
      <dgm:prSet presAssocID="{5F0BFF41-4DED-734D-94E8-6DE106207424}" presName="parTxOnlySpace" presStyleCnt="0"/>
      <dgm:spPr/>
    </dgm:pt>
    <dgm:pt modelId="{EAAD65DF-D183-CE4A-898F-F90CF7491C18}" type="pres">
      <dgm:prSet presAssocID="{202A2315-AAA4-F44D-B250-61FC6FD6B58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45C1545-A7A8-B749-84C6-AD0737AFFCDA}" type="pres">
      <dgm:prSet presAssocID="{5C80162E-E86C-BB42-BB93-A9C1E5E44412}" presName="parTxOnlySpace" presStyleCnt="0"/>
      <dgm:spPr/>
    </dgm:pt>
    <dgm:pt modelId="{CBE22727-E920-D54A-AF46-03F0C2E1F68E}" type="pres">
      <dgm:prSet presAssocID="{4AA29BDD-724D-9142-AA58-BCECA364506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A468516-9724-4249-9DE8-A677EB2A111D}" srcId="{ABD6B815-C07F-2945-897E-B5C756CAC3C6}" destId="{C1C0E988-8DE0-2641-98BB-2BA29396FBBC}" srcOrd="1" destOrd="0" parTransId="{1A1F2122-8A07-C340-8044-CCD447351FEA}" sibTransId="{5F0BFF41-4DED-734D-94E8-6DE106207424}"/>
    <dgm:cxn modelId="{775A1D55-A08F-6D4B-A661-8423143E90FF}" srcId="{ABD6B815-C07F-2945-897E-B5C756CAC3C6}" destId="{202A2315-AAA4-F44D-B250-61FC6FD6B588}" srcOrd="2" destOrd="0" parTransId="{79227001-EF9D-0E40-B824-5D267638C382}" sibTransId="{5C80162E-E86C-BB42-BB93-A9C1E5E44412}"/>
    <dgm:cxn modelId="{E1298055-C6F1-AE4B-B88A-05199F60B0E4}" type="presOf" srcId="{202A2315-AAA4-F44D-B250-61FC6FD6B588}" destId="{EAAD65DF-D183-CE4A-898F-F90CF7491C18}" srcOrd="0" destOrd="0" presId="urn:microsoft.com/office/officeart/2005/8/layout/chevron1"/>
    <dgm:cxn modelId="{1AE8C35F-C727-0B45-926E-A0AECE3F30B0}" srcId="{ABD6B815-C07F-2945-897E-B5C756CAC3C6}" destId="{4AA29BDD-724D-9142-AA58-BCECA3645067}" srcOrd="3" destOrd="0" parTransId="{BE963064-375A-7C4C-A9F8-B209977E0BBB}" sibTransId="{A9FD8744-DFCC-D54A-A36A-D8B1099C4BB9}"/>
    <dgm:cxn modelId="{FE6A3A6D-8B3D-5A4C-8D0D-3849B50CB243}" type="presOf" srcId="{4AA29BDD-724D-9142-AA58-BCECA3645067}" destId="{CBE22727-E920-D54A-AF46-03F0C2E1F68E}" srcOrd="0" destOrd="0" presId="urn:microsoft.com/office/officeart/2005/8/layout/chevron1"/>
    <dgm:cxn modelId="{D35148AE-B5FD-9943-BB7E-86A2EDA8C1AB}" type="presOf" srcId="{2C71C795-0308-0141-85FF-2C24516C57B9}" destId="{7719BEAB-7120-FB4D-ADEE-0911FD3A0105}" srcOrd="0" destOrd="0" presId="urn:microsoft.com/office/officeart/2005/8/layout/chevron1"/>
    <dgm:cxn modelId="{225EC6E7-B0C8-FF42-843D-577F8AD71B9E}" srcId="{ABD6B815-C07F-2945-897E-B5C756CAC3C6}" destId="{2C71C795-0308-0141-85FF-2C24516C57B9}" srcOrd="0" destOrd="0" parTransId="{C5D31BC2-E3A5-B047-B6A9-C44AF6FD199E}" sibTransId="{FA80754F-E00F-1447-A309-870C3E543D5E}"/>
    <dgm:cxn modelId="{2CB2CFEA-A3F6-2743-8ABB-6ABBE759558D}" type="presOf" srcId="{C1C0E988-8DE0-2641-98BB-2BA29396FBBC}" destId="{EF503688-F43F-FB40-B699-59D9BBDD5709}" srcOrd="0" destOrd="0" presId="urn:microsoft.com/office/officeart/2005/8/layout/chevron1"/>
    <dgm:cxn modelId="{0D3089EC-80FE-EC46-93BA-BA4CFF04D827}" type="presOf" srcId="{ABD6B815-C07F-2945-897E-B5C756CAC3C6}" destId="{6BB4FC7E-B3F2-5A40-9CB0-DC5CDF4E322C}" srcOrd="0" destOrd="0" presId="urn:microsoft.com/office/officeart/2005/8/layout/chevron1"/>
    <dgm:cxn modelId="{65733CD0-8F13-3D48-9706-2C7008AD9427}" type="presParOf" srcId="{6BB4FC7E-B3F2-5A40-9CB0-DC5CDF4E322C}" destId="{7719BEAB-7120-FB4D-ADEE-0911FD3A0105}" srcOrd="0" destOrd="0" presId="urn:microsoft.com/office/officeart/2005/8/layout/chevron1"/>
    <dgm:cxn modelId="{0F2AFB19-060F-5540-80BA-612B2372AB37}" type="presParOf" srcId="{6BB4FC7E-B3F2-5A40-9CB0-DC5CDF4E322C}" destId="{1549595F-03AC-0F48-B015-98150F48C69D}" srcOrd="1" destOrd="0" presId="urn:microsoft.com/office/officeart/2005/8/layout/chevron1"/>
    <dgm:cxn modelId="{75AF2318-632B-6C4B-9A5B-D21F92F518A7}" type="presParOf" srcId="{6BB4FC7E-B3F2-5A40-9CB0-DC5CDF4E322C}" destId="{EF503688-F43F-FB40-B699-59D9BBDD5709}" srcOrd="2" destOrd="0" presId="urn:microsoft.com/office/officeart/2005/8/layout/chevron1"/>
    <dgm:cxn modelId="{7CCCAEC6-45FC-DD48-9ED2-D462B72F69AE}" type="presParOf" srcId="{6BB4FC7E-B3F2-5A40-9CB0-DC5CDF4E322C}" destId="{5D24055D-3D02-C049-88D5-855421F742DB}" srcOrd="3" destOrd="0" presId="urn:microsoft.com/office/officeart/2005/8/layout/chevron1"/>
    <dgm:cxn modelId="{A44B4F88-A4FB-5B46-B337-7D7B2E92E268}" type="presParOf" srcId="{6BB4FC7E-B3F2-5A40-9CB0-DC5CDF4E322C}" destId="{EAAD65DF-D183-CE4A-898F-F90CF7491C18}" srcOrd="4" destOrd="0" presId="urn:microsoft.com/office/officeart/2005/8/layout/chevron1"/>
    <dgm:cxn modelId="{018E894A-EC1F-C24E-8742-49A641871DC6}" type="presParOf" srcId="{6BB4FC7E-B3F2-5A40-9CB0-DC5CDF4E322C}" destId="{445C1545-A7A8-B749-84C6-AD0737AFFCDA}" srcOrd="5" destOrd="0" presId="urn:microsoft.com/office/officeart/2005/8/layout/chevron1"/>
    <dgm:cxn modelId="{353A9F8F-06E8-E941-98FB-CFF6EE1B1DA0}" type="presParOf" srcId="{6BB4FC7E-B3F2-5A40-9CB0-DC5CDF4E322C}" destId="{CBE22727-E920-D54A-AF46-03F0C2E1F68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9BEAB-7120-FB4D-ADEE-0911FD3A0105}">
      <dsp:nvSpPr>
        <dsp:cNvPr id="0" name=""/>
        <dsp:cNvSpPr/>
      </dsp:nvSpPr>
      <dsp:spPr>
        <a:xfrm>
          <a:off x="5089" y="308509"/>
          <a:ext cx="2962870" cy="11851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Получение изображения с камеры</a:t>
          </a:r>
        </a:p>
      </dsp:txBody>
      <dsp:txXfrm>
        <a:off x="597663" y="308509"/>
        <a:ext cx="1777722" cy="1185148"/>
      </dsp:txXfrm>
    </dsp:sp>
    <dsp:sp modelId="{EF503688-F43F-FB40-B699-59D9BBDD5709}">
      <dsp:nvSpPr>
        <dsp:cNvPr id="0" name=""/>
        <dsp:cNvSpPr/>
      </dsp:nvSpPr>
      <dsp:spPr>
        <a:xfrm>
          <a:off x="2671673" y="308509"/>
          <a:ext cx="2962870" cy="11851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Определение руки</a:t>
          </a:r>
        </a:p>
      </dsp:txBody>
      <dsp:txXfrm>
        <a:off x="3264247" y="308509"/>
        <a:ext cx="1777722" cy="1185148"/>
      </dsp:txXfrm>
    </dsp:sp>
    <dsp:sp modelId="{EAAD65DF-D183-CE4A-898F-F90CF7491C18}">
      <dsp:nvSpPr>
        <dsp:cNvPr id="0" name=""/>
        <dsp:cNvSpPr/>
      </dsp:nvSpPr>
      <dsp:spPr>
        <a:xfrm>
          <a:off x="5338256" y="308509"/>
          <a:ext cx="2962870" cy="11851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Определение продукта </a:t>
          </a:r>
        </a:p>
      </dsp:txBody>
      <dsp:txXfrm>
        <a:off x="5930830" y="308509"/>
        <a:ext cx="1777722" cy="1185148"/>
      </dsp:txXfrm>
    </dsp:sp>
    <dsp:sp modelId="{CBE22727-E920-D54A-AF46-03F0C2E1F68E}">
      <dsp:nvSpPr>
        <dsp:cNvPr id="0" name=""/>
        <dsp:cNvSpPr/>
      </dsp:nvSpPr>
      <dsp:spPr>
        <a:xfrm>
          <a:off x="8004839" y="308509"/>
          <a:ext cx="2962870" cy="11851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Отображение продукта на экране</a:t>
          </a:r>
        </a:p>
      </dsp:txBody>
      <dsp:txXfrm>
        <a:off x="8597413" y="308509"/>
        <a:ext cx="1777722" cy="11851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0750C-88DB-0040-AC81-2439915D0C0E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A7A26-06A1-CD4F-9829-2B5EBC0983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4038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A7A26-06A1-CD4F-9829-2B5EBC09835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2869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A7A26-06A1-CD4F-9829-2B5EBC09835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69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EE47127-F7AE-4FED-BBF5-AADBA7076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1844824"/>
            <a:ext cx="10363200" cy="14700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573016"/>
            <a:ext cx="8534400" cy="1054968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706C87-32B0-3F4D-8A9A-A02A4745EFEE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D1C00-CAB5-0342-B056-3C4E20CA71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740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706C87-32B0-3F4D-8A9A-A02A4745EFEE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D1C00-CAB5-0342-B056-3C4E20CA71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7182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706C87-32B0-3F4D-8A9A-A02A4745EFEE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D1C00-CAB5-0342-B056-3C4E20CA71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043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274638"/>
            <a:ext cx="8640960" cy="99412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706C87-32B0-3F4D-8A9A-A02A4745EFEE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D1C00-CAB5-0342-B056-3C4E20CA71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434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706C87-32B0-3F4D-8A9A-A02A4745EFEE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D1C00-CAB5-0342-B056-3C4E20CA71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595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988841"/>
            <a:ext cx="5384800" cy="41373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988841"/>
            <a:ext cx="5384800" cy="41373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706C87-32B0-3F4D-8A9A-A02A4745EFEE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D1C00-CAB5-0342-B056-3C4E20CA71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577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706C87-32B0-3F4D-8A9A-A02A4745EFEE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D1C00-CAB5-0342-B056-3C4E20CA71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5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706C87-32B0-3F4D-8A9A-A02A4745EFEE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D1C00-CAB5-0342-B056-3C4E20CA71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54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706C87-32B0-3F4D-8A9A-A02A4745EFEE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D1C00-CAB5-0342-B056-3C4E20CA71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1210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706C87-32B0-3F4D-8A9A-A02A4745EFEE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D1C00-CAB5-0342-B056-3C4E20CA71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541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706C87-32B0-3F4D-8A9A-A02A4745EFEE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D1C00-CAB5-0342-B056-3C4E20CA71D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84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F55453-2039-43CD-B2F0-2B84EF3E906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7"/>
          <a:stretch/>
        </p:blipFill>
        <p:spPr>
          <a:xfrm>
            <a:off x="0" y="1558908"/>
            <a:ext cx="12192000" cy="4939344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fld id="{82706C87-32B0-3F4D-8A9A-A02A4745EFEE}" type="datetimeFigureOut">
              <a:rPr lang="ru-RU" smtClean="0"/>
              <a:t>23.04.2024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fld id="{2A9D1C00-CAB5-0342-B056-3C4E20CA71DF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EA564B9-D6D7-4EDB-B92B-10572B580619}"/>
              </a:ext>
            </a:extLst>
          </p:cNvPr>
          <p:cNvSpPr/>
          <p:nvPr/>
        </p:nvSpPr>
        <p:spPr>
          <a:xfrm>
            <a:off x="28028" y="22390"/>
            <a:ext cx="2255573" cy="1678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609600" y="1521008"/>
            <a:ext cx="10972800" cy="4680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1506788" y="274638"/>
            <a:ext cx="9269732" cy="99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BEDB24-2756-46F9-A963-64EE849B5F1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077"/>
          <a:stretch/>
        </p:blipFill>
        <p:spPr>
          <a:xfrm>
            <a:off x="263352" y="240238"/>
            <a:ext cx="1008112" cy="94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82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rgbClr val="0070C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A51971-BE88-4EF3-E1E7-899820544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1545" y="1877219"/>
            <a:ext cx="10068910" cy="2387600"/>
          </a:xfrm>
        </p:spPr>
        <p:txBody>
          <a:bodyPr>
            <a:normAutofit/>
          </a:bodyPr>
          <a:lstStyle/>
          <a:p>
            <a:r>
              <a:rPr lang="ru-RU" dirty="0"/>
              <a:t>Система распознавания товаров для кассы самообслуживания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3095B87-2B62-943E-0954-289DD3B57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02238"/>
            <a:ext cx="12192000" cy="1655762"/>
          </a:xfrm>
        </p:spPr>
        <p:txBody>
          <a:bodyPr/>
          <a:lstStyle/>
          <a:p>
            <a:pPr algn="l">
              <a:tabLst>
                <a:tab pos="5153025" algn="r"/>
                <a:tab pos="6842125" algn="l"/>
              </a:tabLst>
            </a:pPr>
            <a:r>
              <a:rPr lang="ru-RU" dirty="0"/>
              <a:t>	Работу выполнил:	Гордейчик Александр Сергеевич</a:t>
            </a:r>
          </a:p>
          <a:p>
            <a:pPr algn="l">
              <a:tabLst>
                <a:tab pos="5153025" algn="r"/>
                <a:tab pos="6842125" algn="l"/>
              </a:tabLst>
            </a:pPr>
            <a:r>
              <a:rPr lang="ru-RU" dirty="0"/>
              <a:t>	Руководитель проекта:	</a:t>
            </a:r>
            <a:r>
              <a:rPr lang="ru-RU" dirty="0" err="1"/>
              <a:t>Васендина</a:t>
            </a:r>
            <a:r>
              <a:rPr lang="ru-RU" dirty="0"/>
              <a:t> Ирина Сергеевна</a:t>
            </a:r>
            <a:endParaRPr lang="en-US" dirty="0"/>
          </a:p>
          <a:p>
            <a:endParaRPr lang="ru-RU" dirty="0"/>
          </a:p>
          <a:p>
            <a:r>
              <a:rPr lang="ru-RU" dirty="0"/>
              <a:t>г. Архангельск</a:t>
            </a:r>
            <a:r>
              <a:rPr lang="en-US" dirty="0"/>
              <a:t>, </a:t>
            </a:r>
            <a:r>
              <a:rPr lang="ru-RU" dirty="0"/>
              <a:t>2024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59011A-B832-FCEE-6173-B52BF720C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373" y="468710"/>
            <a:ext cx="28575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2CCCB5-CE38-8C35-9634-07489EB4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Проект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69A844-3709-C753-1797-E63F62BA5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18976" cy="4351338"/>
          </a:xfrm>
        </p:spPr>
        <p:txBody>
          <a:bodyPr/>
          <a:lstStyle/>
          <a:p>
            <a:r>
              <a:rPr lang="ru-RU" dirty="0"/>
              <a:t>Фреймворк </a:t>
            </a:r>
            <a:r>
              <a:rPr lang="en-US" dirty="0"/>
              <a:t>QT</a:t>
            </a:r>
            <a:endParaRPr lang="ru-RU" dirty="0"/>
          </a:p>
          <a:p>
            <a:r>
              <a:rPr lang="en-US" dirty="0"/>
              <a:t>Python</a:t>
            </a:r>
          </a:p>
          <a:p>
            <a:r>
              <a:rPr lang="ru-RU" dirty="0"/>
              <a:t>Состоит из:</a:t>
            </a:r>
          </a:p>
          <a:p>
            <a:pPr lvl="1"/>
            <a:r>
              <a:rPr lang="ru-RU" dirty="0"/>
              <a:t>Окно товаров</a:t>
            </a:r>
          </a:p>
          <a:p>
            <a:pPr lvl="1"/>
            <a:r>
              <a:rPr lang="ru-RU" dirty="0"/>
              <a:t>Взвешиваемый товар</a:t>
            </a:r>
          </a:p>
          <a:p>
            <a:pPr lvl="1"/>
            <a:r>
              <a:rPr lang="ru-RU" dirty="0"/>
              <a:t>Список покупок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FA36BD-F630-FE5F-2B81-D760B39FC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00" y="1825625"/>
            <a:ext cx="50419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93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24588C-3949-5751-141E-DDE652CC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программы </a:t>
            </a:r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B3869728-BDC0-BCDA-E0A7-FDF2126257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6089850"/>
              </p:ext>
            </p:extLst>
          </p:nvPr>
        </p:nvGraphicFramePr>
        <p:xfrm>
          <a:off x="736847" y="2024109"/>
          <a:ext cx="10972800" cy="1802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5085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8FAFAA-9E81-770D-C12F-767FD177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D13B4B-C4A1-9E81-7E27-FE7FF3B9E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051" y="1650245"/>
            <a:ext cx="9789897" cy="41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51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C297D4-4628-DE4D-0B6A-F4E9955C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CDF91F-3BCD-CF10-BC61-02FC31901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Решено две задачи машинного обучения:</a:t>
            </a:r>
          </a:p>
          <a:p>
            <a:r>
              <a:rPr lang="ru-RU" dirty="0"/>
              <a:t>распознавание товаров</a:t>
            </a:r>
          </a:p>
          <a:p>
            <a:r>
              <a:rPr lang="ru-RU" dirty="0"/>
              <a:t>распознавание рук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Разработан прототип приложения для кассы самообслуживания</a:t>
            </a:r>
          </a:p>
          <a:p>
            <a:pPr marL="0" indent="0">
              <a:buNone/>
            </a:pP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1061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4057008-F4D9-2DA8-1FE3-EE0B8883F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799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Ускорить процесс покупки покупателем товаров у которых нет маркировки.</a:t>
            </a:r>
          </a:p>
          <a:p>
            <a:pPr marL="0" indent="0">
              <a:buNone/>
            </a:pPr>
            <a:r>
              <a:rPr lang="ru-RU" dirty="0"/>
              <a:t>Овощи, фрукты, выпечка, конфеты на развес.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Проблемы:</a:t>
            </a:r>
          </a:p>
          <a:p>
            <a:pPr marL="0" indent="0">
              <a:buNone/>
            </a:pPr>
            <a:r>
              <a:rPr lang="ru-RU" dirty="0"/>
              <a:t>Очереди в час пик</a:t>
            </a:r>
          </a:p>
          <a:p>
            <a:pPr marL="0" indent="0">
              <a:buNone/>
            </a:pPr>
            <a:r>
              <a:rPr lang="ru-RU" dirty="0"/>
              <a:t>Возможная подмена продуктов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843034-6EBD-B527-21F4-D889437D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024" y="1825625"/>
            <a:ext cx="4374777" cy="3505076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BD99DF9A-09ED-3426-C339-A954523EF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0129D88F-9C83-FC0C-4B98-B0C423DCD9EB}"/>
              </a:ext>
            </a:extLst>
          </p:cNvPr>
          <p:cNvSpPr txBox="1">
            <a:spLocks/>
          </p:cNvSpPr>
          <p:nvPr/>
        </p:nvSpPr>
        <p:spPr bwMode="auto">
          <a:xfrm>
            <a:off x="6979023" y="5504329"/>
            <a:ext cx="4374778" cy="67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ru-RU" dirty="0"/>
              <a:t>Пример экрана магазина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9D371CC-240B-E574-2A75-28F10F235F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413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8">
            <a:extLst>
              <a:ext uri="{FF2B5EF4-FFF2-40B4-BE49-F238E27FC236}">
                <a16:creationId xmlns:a16="http://schemas.microsoft.com/office/drawing/2014/main" id="{D63E4343-818C-99FC-DE69-AD01B168B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Увеличение скорости обслуживания</a:t>
            </a:r>
          </a:p>
          <a:p>
            <a:r>
              <a:rPr lang="ru-RU" dirty="0"/>
              <a:t>Снижение ошибок определения товаров</a:t>
            </a:r>
          </a:p>
          <a:p>
            <a:r>
              <a:rPr lang="ru-RU" dirty="0"/>
              <a:t>Снижение расходов магазина</a:t>
            </a:r>
          </a:p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B4DC01DD-444C-98E8-5FA9-A641C1CFEE8B}"/>
              </a:ext>
            </a:extLst>
          </p:cNvPr>
          <p:cNvSpPr txBox="1">
            <a:spLocks/>
          </p:cNvSpPr>
          <p:nvPr/>
        </p:nvSpPr>
        <p:spPr bwMode="auto">
          <a:xfrm>
            <a:off x="1775520" y="274638"/>
            <a:ext cx="8640960" cy="99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dirty="0"/>
              <a:t>Цель</a:t>
            </a:r>
          </a:p>
        </p:txBody>
      </p:sp>
    </p:spTree>
    <p:extLst>
      <p:ext uri="{BB962C8B-B14F-4D97-AF65-F5344CB8AC3E}">
        <p14:creationId xmlns:p14="http://schemas.microsoft.com/office/powerpoint/2010/main" val="754098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7059C1-C411-2536-A5F2-8159B4DB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C5FA5F-5A4A-527C-E2C9-54B509216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Поиск подходящего </a:t>
            </a:r>
            <a:r>
              <a:rPr lang="ru-RU" dirty="0" err="1"/>
              <a:t>датасета</a:t>
            </a:r>
            <a:r>
              <a:rPr lang="ru-RU" dirty="0"/>
              <a:t> с изображениями</a:t>
            </a:r>
          </a:p>
          <a:p>
            <a:r>
              <a:rPr lang="ru-RU" dirty="0"/>
              <a:t>Обучение модели нейросети для распознавания продуктов</a:t>
            </a:r>
          </a:p>
          <a:p>
            <a:r>
              <a:rPr lang="ru-RU" dirty="0"/>
              <a:t>Разработка приложения для кассы самообслуживания</a:t>
            </a:r>
          </a:p>
          <a:p>
            <a:r>
              <a:rPr lang="ru-RU" dirty="0"/>
              <a:t>Интеграция модели в программный продукт</a:t>
            </a:r>
          </a:p>
        </p:txBody>
      </p:sp>
    </p:spTree>
    <p:extLst>
      <p:ext uri="{BB962C8B-B14F-4D97-AF65-F5344CB8AC3E}">
        <p14:creationId xmlns:p14="http://schemas.microsoft.com/office/powerpoint/2010/main" val="33781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EE8054-5D36-18CB-9957-90EC9EA70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Датасеты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6FDD126-77AC-1AFF-A584-C0027EE1E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9524" cy="1603375"/>
          </a:xfrm>
        </p:spPr>
        <p:txBody>
          <a:bodyPr/>
          <a:lstStyle/>
          <a:p>
            <a:r>
              <a:rPr lang="ru-RU" dirty="0"/>
              <a:t>21000 изображений</a:t>
            </a:r>
          </a:p>
          <a:p>
            <a:r>
              <a:rPr lang="ru-RU" dirty="0"/>
              <a:t>15 классов </a:t>
            </a:r>
          </a:p>
          <a:p>
            <a:r>
              <a:rPr lang="ru-RU" b="0" i="0" u="none" strike="noStrike" dirty="0">
                <a:solidFill>
                  <a:srgbClr val="3C4043"/>
                </a:solidFill>
                <a:effectLst/>
                <a:latin typeface="Inter"/>
              </a:rPr>
              <a:t>224×224 размер картинок</a:t>
            </a:r>
            <a:endParaRPr lang="ru-RU" dirty="0"/>
          </a:p>
        </p:txBody>
      </p:sp>
      <p:pic>
        <p:nvPicPr>
          <p:cNvPr id="8" name="Объект 4">
            <a:extLst>
              <a:ext uri="{FF2B5EF4-FFF2-40B4-BE49-F238E27FC236}">
                <a16:creationId xmlns:a16="http://schemas.microsoft.com/office/drawing/2014/main" id="{41A66EC1-DC1D-EE3A-4DBD-9C6189235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37" y="3429000"/>
            <a:ext cx="10530325" cy="2962800"/>
          </a:xfrm>
          <a:prstGeom prst="rect">
            <a:avLst/>
          </a:prstGeom>
        </p:spPr>
      </p:pic>
      <p:sp>
        <p:nvSpPr>
          <p:cNvPr id="3" name="Объект 6">
            <a:extLst>
              <a:ext uri="{FF2B5EF4-FFF2-40B4-BE49-F238E27FC236}">
                <a16:creationId xmlns:a16="http://schemas.microsoft.com/office/drawing/2014/main" id="{1FE1F42D-C2A3-79F8-898A-D471A2B277A5}"/>
              </a:ext>
            </a:extLst>
          </p:cNvPr>
          <p:cNvSpPr txBox="1">
            <a:spLocks/>
          </p:cNvSpPr>
          <p:nvPr/>
        </p:nvSpPr>
        <p:spPr bwMode="auto">
          <a:xfrm>
            <a:off x="6526050" y="1825624"/>
            <a:ext cx="4469524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Дополнительный </a:t>
            </a:r>
            <a:r>
              <a:rPr lang="ru-RU" dirty="0" err="1"/>
              <a:t>датасет</a:t>
            </a:r>
            <a:r>
              <a:rPr lang="ru-RU" dirty="0"/>
              <a:t>:</a:t>
            </a:r>
          </a:p>
          <a:p>
            <a:r>
              <a:rPr lang="ru-RU" dirty="0"/>
              <a:t>Определение рук в кадре</a:t>
            </a:r>
          </a:p>
          <a:p>
            <a:r>
              <a:rPr lang="ru-RU" dirty="0"/>
              <a:t>Собран самостоятельно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0879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EE8054-5D36-18CB-9957-90EC9EA70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Датасет</a:t>
            </a:r>
            <a:r>
              <a:rPr lang="ru-RU" dirty="0"/>
              <a:t> </a:t>
            </a:r>
            <a:r>
              <a:rPr lang="en" dirty="0"/>
              <a:t>Vegetable Image Dataset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AC1DC8-CA2C-BB6F-3C2F-72C51A51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554" y="1466165"/>
            <a:ext cx="2382067" cy="23820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7CCD70C-2860-FEAB-C049-23F0A599F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379" y="1466165"/>
            <a:ext cx="2382067" cy="238206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11EBBA0-FF5F-BC81-9D47-46BF91322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967" y="4045641"/>
            <a:ext cx="2382067" cy="238206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A062B7-DF8D-AD09-C45B-8EA5A118B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553" y="4045641"/>
            <a:ext cx="2382067" cy="238206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04F9827-BC0F-EFD3-D4D5-4220A990E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4967" y="1466167"/>
            <a:ext cx="2382066" cy="238206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A41F711-B84D-DE10-E15D-FCFB9E5CE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3379" y="4045637"/>
            <a:ext cx="2344971" cy="234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31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EE8054-5D36-18CB-9957-90EC9EA70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Датасеты</a:t>
            </a:r>
            <a:endParaRPr lang="ru-RU" dirty="0"/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91C492BF-F2F8-AA2D-944A-8AF8C9F36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347245"/>
              </p:ext>
            </p:extLst>
          </p:nvPr>
        </p:nvGraphicFramePr>
        <p:xfrm>
          <a:off x="1355505" y="1700744"/>
          <a:ext cx="9480990" cy="421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0495">
                  <a:extLst>
                    <a:ext uri="{9D8B030D-6E8A-4147-A177-3AD203B41FA5}">
                      <a16:colId xmlns:a16="http://schemas.microsoft.com/office/drawing/2014/main" val="2634100138"/>
                    </a:ext>
                  </a:extLst>
                </a:gridCol>
                <a:gridCol w="4740495">
                  <a:extLst>
                    <a:ext uri="{9D8B030D-6E8A-4147-A177-3AD203B41FA5}">
                      <a16:colId xmlns:a16="http://schemas.microsoft.com/office/drawing/2014/main" val="2388290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Название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Проблемы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709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dirty="0"/>
                        <a:t>Fruits and Vegetables Image Recognition Data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Присоветует большое количество нарисованных картинок продуктов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569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dirty="0"/>
                        <a:t>Fresh and Stale Images of Fruits and Vegetables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Небольшое количество классов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dirty="0"/>
                        <a:t>Fruits &amp; Vegetables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Изображения продуктов в бытовых условиях – много других объектов на изображениях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8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dirty="0"/>
                        <a:t>Fruit and Vegetables SSM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 основном, графические изображения продуктов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537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dirty="0"/>
                        <a:t>Vegetables Dataset for Object Detection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/>
                        <a:t>Датасет</a:t>
                      </a:r>
                      <a:r>
                        <a:rPr lang="ru-RU" dirty="0"/>
                        <a:t> для детекции объектов, </a:t>
                      </a:r>
                      <a:r>
                        <a:rPr lang="ru-RU" dirty="0" err="1"/>
                        <a:t>многоклассовые</a:t>
                      </a:r>
                      <a:r>
                        <a:rPr lang="ru-RU" dirty="0"/>
                        <a:t> изображения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656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dirty="0"/>
                        <a:t>Green Finder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Низкое качество изображений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622561"/>
                  </a:ext>
                </a:extLst>
              </a:tr>
            </a:tbl>
          </a:graphicData>
        </a:graphic>
      </p:graphicFrame>
      <p:sp>
        <p:nvSpPr>
          <p:cNvPr id="4" name="Объект 2">
            <a:extLst>
              <a:ext uri="{FF2B5EF4-FFF2-40B4-BE49-F238E27FC236}">
                <a16:creationId xmlns:a16="http://schemas.microsoft.com/office/drawing/2014/main" id="{AF53C2E4-B3F7-A679-A412-FAF3AF85F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485" y="1268760"/>
            <a:ext cx="11060820" cy="468067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Рассмотренные варианты</a:t>
            </a:r>
          </a:p>
        </p:txBody>
      </p:sp>
    </p:spTree>
    <p:extLst>
      <p:ext uri="{BB962C8B-B14F-4D97-AF65-F5344CB8AC3E}">
        <p14:creationId xmlns:p14="http://schemas.microsoft.com/office/powerpoint/2010/main" val="1013412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EE8054-5D36-18CB-9957-90EC9EA70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Датасет</a:t>
            </a:r>
            <a:r>
              <a:rPr lang="ru-RU" dirty="0"/>
              <a:t> </a:t>
            </a:r>
            <a:r>
              <a:rPr lang="en-US" dirty="0"/>
              <a:t>hands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8EDB7F-2F1D-E299-63CC-3DDC7761B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" t="4322" r="9712" b="24163"/>
          <a:stretch/>
        </p:blipFill>
        <p:spPr>
          <a:xfrm rot="16200000">
            <a:off x="1119709" y="2122752"/>
            <a:ext cx="2464618" cy="26124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C8128A-8645-81B7-19A8-159FC29C8E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87" b="21213"/>
          <a:stretch/>
        </p:blipFill>
        <p:spPr>
          <a:xfrm rot="16200000">
            <a:off x="4863691" y="2196690"/>
            <a:ext cx="2464618" cy="24646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C297FA4-FA69-D77A-A109-DF6017024D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00" b="12500"/>
          <a:stretch/>
        </p:blipFill>
        <p:spPr>
          <a:xfrm rot="16200000">
            <a:off x="8533736" y="2196688"/>
            <a:ext cx="2464618" cy="246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28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337475-8D09-FC86-814B-9EFA247A5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</a:t>
            </a:r>
            <a:r>
              <a:rPr lang="en-US" dirty="0"/>
              <a:t>yolov8n-cls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6443F0-245A-AC8A-BBE3-5F82B88B7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Точность определения</a:t>
            </a:r>
          </a:p>
          <a:p>
            <a:r>
              <a:rPr lang="ru-RU" dirty="0"/>
              <a:t>Высокая скорость </a:t>
            </a:r>
            <a:r>
              <a:rPr lang="ru-RU" b="0" i="0" u="none" strike="noStrike" dirty="0">
                <a:effectLst/>
              </a:rPr>
              <a:t>обнаружения объектов в реальном времени</a:t>
            </a:r>
            <a:r>
              <a:rPr lang="ru-RU" dirty="0"/>
              <a:t> </a:t>
            </a:r>
          </a:p>
          <a:p>
            <a:r>
              <a:rPr lang="ru-RU" dirty="0"/>
              <a:t>Простота обучения и использования</a:t>
            </a:r>
          </a:p>
        </p:txBody>
      </p:sp>
    </p:spTree>
    <p:extLst>
      <p:ext uri="{BB962C8B-B14F-4D97-AF65-F5344CB8AC3E}">
        <p14:creationId xmlns:p14="http://schemas.microsoft.com/office/powerpoint/2010/main" val="109080564"/>
      </p:ext>
    </p:extLst>
  </p:cSld>
  <p:clrMapOvr>
    <a:masterClrMapping/>
  </p:clrMapOvr>
</p:sld>
</file>

<file path=ppt/theme/theme1.xml><?xml version="1.0" encoding="utf-8"?>
<a:theme xmlns:a="http://schemas.openxmlformats.org/drawingml/2006/main" name="САФУ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САФУ" id="{CC89F7F6-2F93-6140-A1F2-A5F14C510251}" vid="{3576C6EF-40A0-3545-85C5-628BBFAD246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САФУ</Template>
  <TotalTime>2374</TotalTime>
  <Words>250</Words>
  <Application>Microsoft Macintosh PowerPoint</Application>
  <PresentationFormat>Широкоэкранный</PresentationFormat>
  <Paragraphs>72</Paragraphs>
  <Slides>13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</vt:lpstr>
      <vt:lpstr>Inter</vt:lpstr>
      <vt:lpstr>САФУ</vt:lpstr>
      <vt:lpstr>Система распознавания товаров для кассы самообслуживания</vt:lpstr>
      <vt:lpstr>Идея</vt:lpstr>
      <vt:lpstr>Презентация PowerPoint</vt:lpstr>
      <vt:lpstr>Задачи</vt:lpstr>
      <vt:lpstr>Датасеты</vt:lpstr>
      <vt:lpstr>Датасет Vegetable Image Dataset</vt:lpstr>
      <vt:lpstr>Датасеты</vt:lpstr>
      <vt:lpstr>Датасет hands</vt:lpstr>
      <vt:lpstr>Модель yolov8n-cls</vt:lpstr>
      <vt:lpstr>Проект приложения</vt:lpstr>
      <vt:lpstr>Работа программы </vt:lpstr>
      <vt:lpstr>Демонстрация работы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распознавания товаров для кассы самообслуживания</dc:title>
  <dc:creator>Гордейчик Александр Сергеевич</dc:creator>
  <cp:lastModifiedBy>Гордейчик Александр Сергеевич</cp:lastModifiedBy>
  <cp:revision>5</cp:revision>
  <dcterms:created xsi:type="dcterms:W3CDTF">2024-04-17T10:11:29Z</dcterms:created>
  <dcterms:modified xsi:type="dcterms:W3CDTF">2024-04-24T17:01:41Z</dcterms:modified>
</cp:coreProperties>
</file>